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7772400"/>
  <p:notesSz cx="6858000" cy="9144000"/>
  <p:defaultTextStyle>
    <a:defPPr>
      <a:defRPr lang="en-US"/>
    </a:defPPr>
    <a:lvl1pPr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508000" indent="-50800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017588" indent="-103188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527175" indent="-155575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036763" indent="-207963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3"/>
    <p:restoredTop sz="94626"/>
  </p:normalViewPr>
  <p:slideViewPr>
    <p:cSldViewPr snapToGrid="0" snapToObjects="1">
      <p:cViewPr varScale="1">
        <p:scale>
          <a:sx n="107" d="100"/>
          <a:sy n="107" d="100"/>
        </p:scale>
        <p:origin x="20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82A7B1-B085-12B9-FC9D-9A9AE8DF30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C93F02-6A74-BF35-A18D-9A5E256B9A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7ED01F-19DF-1743-931A-767A2B5ED3CE}" type="datetimeFigureOut">
              <a:rPr lang="en-US"/>
              <a:pPr>
                <a:defRPr/>
              </a:pPr>
              <a:t>7/21/25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585D-DD3A-CDA0-09CC-908C35C540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20DB3-F395-C3DC-AF52-F599E53490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206AF6-8894-C140-B62A-5C1737B633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0CD861-7632-FA92-13A8-DD4D867483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BD570-970E-DF35-92DE-3A803DBBC0B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CA39D3-BB92-AE4F-A92C-C8B355887D39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B1E09ED-E91C-2FF1-A617-89900BC92B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6424DC-D03E-D945-FA51-4511F2966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79942-6599-810D-4DC6-B1D44451A4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882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DB127-7400-8E40-FDC2-AEA9CAEADF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6991770-C690-464A-8F1C-22ACDEE18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763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07A75-E91A-A64F-D954-5AB736CC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1BA-205D-6F47-B54E-77C505567E5D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D8A0-EB5B-5A09-3A9F-37C06FD5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86AA1-E739-540F-15F6-70668010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0DFE7-9BB4-4845-928E-243DC088D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29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F55DA-189A-4D41-798F-EAC38BB7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5BEBC-3522-8A42-A269-BCC8DFDD15EA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777FA-23BA-500D-E21A-DA36D898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7FB21-D273-E5DD-22C7-0EB5236C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AC208-1A1D-EC46-BEB9-E01D74F5C0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37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92059-46BA-9E0D-A991-205BD05F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C812D-8279-134C-BC6D-99B40E028B06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26BFF-2BDF-D387-F2DA-9C392BEB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A5496-53A1-01C6-03B2-4F687CF3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99BDD-85F7-8F4D-8566-3121D6C896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28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88E1E-016D-2C80-51F8-3FBE37F4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9FE7-5719-3D4D-B9C5-ED93466E24EB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2EEDF-3370-10FD-A1D0-BCDC826B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E54A1-B500-5CDA-04E7-7C88F5F3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350AC-4ECD-654C-8566-5B6312AFA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0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81E83-8158-C2C5-7804-A715228F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51E8-9940-7A4A-8343-4AC21A0B61D9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43056-D4C6-9644-1457-5D6883A9A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52ECA-21E2-5B18-3E7A-FC97BD67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9CABB-F6F4-7A40-B611-25A70C967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71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7F1148-2B3C-EA18-A5A7-FCC88865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659B-291D-9D4A-9656-E25CA0A8D455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01568A-1E31-915D-3A3A-A3E2066D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FBB3B1-D422-B90F-4043-C00CA318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2F956-0B35-C24E-B3C6-474021BC74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52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6C781ED-72CB-0537-FC6B-8A321D7D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905F3-B8C8-8642-A33B-F24C903DA216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6953AB7-EE47-A2DC-7BE1-3B185D83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5A7361-16D8-DCAC-CABE-1B35F3C7D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ED502-69A9-504E-BFF4-E18138C02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6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C0700B-AFBE-47EC-FE55-AC24804A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97678-646B-8942-BDB0-86AB7C5BB2C2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564EF7-9528-5CF7-CF22-5E6D18F92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8EB02DD-E0C3-6E97-8298-ECE2DF69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868E-6A89-3343-8A9C-253614359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49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C305B50-E898-05B7-7A1D-AADC0720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8596-435F-314E-B6E2-5EF110C533DF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1F669BF-20B6-F4A9-7785-AC3C75742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DDDCD4-375F-B630-ACB0-9FA3057C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77AFF-C255-9547-9893-94452AA960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71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5AF855-3C31-BDDB-1A9F-FCCD729A9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1039F-0C62-ED47-80C5-B67C3E96CB3E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B7938E-447E-5856-85EE-D52E69789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79CF58-E8ED-6880-6B7E-CEB9C1B4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4AC7D-0BF0-8F4D-BC28-B39DFB7098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8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rtlCol="0">
            <a:normAutofit/>
          </a:bodyPr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3D042F-1625-71A0-BFBC-C29FFBD5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9E2E-D885-FC47-B3E0-1D589AF828BB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30A386-AAD8-E6BD-647C-50F07F89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B0819F-1C25-7F16-B7BB-DE48FE3D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33AAB-6506-0B48-AEB2-425099791F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54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A059F29-DF4B-2E2D-1144-0FCAA2BDF6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92150" y="414338"/>
            <a:ext cx="86741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07DFE29-922D-419E-5871-B0CE6D648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92150" y="2068513"/>
            <a:ext cx="8674100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CB93-8286-6665-E030-176F6ADE2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8824" eaLnBrk="1" fontAlgn="auto" hangingPunct="1">
              <a:spcBef>
                <a:spcPts val="0"/>
              </a:spcBef>
              <a:spcAft>
                <a:spcPts val="0"/>
              </a:spcAft>
              <a:defRPr sz="132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6E87F-204B-B546-BD37-9950E69FA402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CAD88-02E7-AB34-3BB6-AA6C79221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8824" eaLnBrk="1" fontAlgn="auto" hangingPunct="1">
              <a:spcBef>
                <a:spcPts val="0"/>
              </a:spcBef>
              <a:spcAft>
                <a:spcPts val="0"/>
              </a:spcAft>
              <a:defRPr sz="132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F2D28-5153-050F-4997-C716069EA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6D4F9764-AC40-4B49-A945-68B1D5B244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4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4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2pPr>
      <a:lvl3pPr algn="l" defTabSz="1004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3pPr>
      <a:lvl4pPr algn="l" defTabSz="1004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4pPr>
      <a:lvl5pPr algn="l" defTabSz="1004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5pPr>
      <a:lvl6pPr marL="457200" algn="l" defTabSz="1004888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6pPr>
      <a:lvl7pPr marL="914400" algn="l" defTabSz="1004888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7pPr>
      <a:lvl8pPr marL="1371600" algn="l" defTabSz="1004888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8pPr>
      <a:lvl9pPr marL="1828800" algn="l" defTabSz="1004888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charset="0"/>
        </a:defRPr>
      </a:lvl9pPr>
    </p:titleStyle>
    <p:bodyStyle>
      <a:lvl1pPr marL="250825" indent="-250825" algn="l" defTabSz="1004888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063" indent="-250825" algn="l" defTabSz="1004888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0825" algn="l" defTabSz="1004888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950" indent="-250825" algn="l" defTabSz="1004888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2188" indent="-250825" algn="l" defTabSz="1004888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1B3661-7A44-F12D-F73E-315F0B599CF5}"/>
              </a:ext>
            </a:extLst>
          </p:cNvPr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4099" name="TextBox 4">
            <a:extLst>
              <a:ext uri="{FF2B5EF4-FFF2-40B4-BE49-F238E27FC236}">
                <a16:creationId xmlns:a16="http://schemas.microsoft.com/office/drawing/2014/main" id="{72B66619-24C4-BEDD-D87F-227C49271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6050"/>
            <a:ext cx="1005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CANCER PREVENTION AND CONTROL CONTINUUM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85F229-7CF2-E939-5646-55DC0DAA388B}"/>
              </a:ext>
            </a:extLst>
          </p:cNvPr>
          <p:cNvSpPr/>
          <p:nvPr/>
        </p:nvSpPr>
        <p:spPr>
          <a:xfrm>
            <a:off x="0" y="733425"/>
            <a:ext cx="10058400" cy="688975"/>
          </a:xfrm>
          <a:prstGeom prst="rect">
            <a:avLst/>
          </a:prstGeom>
          <a:solidFill>
            <a:srgbClr val="1A5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80E900-6670-4103-F06D-A3A33F15FE87}"/>
              </a:ext>
            </a:extLst>
          </p:cNvPr>
          <p:cNvSpPr/>
          <p:nvPr/>
        </p:nvSpPr>
        <p:spPr>
          <a:xfrm>
            <a:off x="0" y="4206875"/>
            <a:ext cx="10058400" cy="688975"/>
          </a:xfrm>
          <a:prstGeom prst="rect">
            <a:avLst/>
          </a:prstGeom>
          <a:solidFill>
            <a:srgbClr val="A82F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4102" name="TextBox 7">
            <a:extLst>
              <a:ext uri="{FF2B5EF4-FFF2-40B4-BE49-F238E27FC236}">
                <a16:creationId xmlns:a16="http://schemas.microsoft.com/office/drawing/2014/main" id="{E9C78850-C380-7A33-29BC-CE77B6412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77888"/>
            <a:ext cx="10058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</a:p>
        </p:txBody>
      </p:sp>
      <p:sp>
        <p:nvSpPr>
          <p:cNvPr id="4103" name="TextBox 8">
            <a:extLst>
              <a:ext uri="{FF2B5EF4-FFF2-40B4-BE49-F238E27FC236}">
                <a16:creationId xmlns:a16="http://schemas.microsoft.com/office/drawing/2014/main" id="{12AD4F7C-5FFE-8137-165F-92001454A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49750"/>
            <a:ext cx="1005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CROSSCUTTING AREAS</a:t>
            </a:r>
          </a:p>
        </p:txBody>
      </p:sp>
      <p:sp>
        <p:nvSpPr>
          <p:cNvPr id="4104" name="TextBox 9">
            <a:extLst>
              <a:ext uri="{FF2B5EF4-FFF2-40B4-BE49-F238E27FC236}">
                <a16:creationId xmlns:a16="http://schemas.microsoft.com/office/drawing/2014/main" id="{BE3F5A1F-A3E5-E889-E562-A66E0EC26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03788"/>
            <a:ext cx="100584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Surveillance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Disparities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Making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Science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Delivery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C6CF5B-8819-8D74-DB1C-DE2A97CDB02B}"/>
              </a:ext>
            </a:extLst>
          </p:cNvPr>
          <p:cNvSpPr/>
          <p:nvPr/>
        </p:nvSpPr>
        <p:spPr>
          <a:xfrm>
            <a:off x="93663" y="1663700"/>
            <a:ext cx="1646237" cy="24050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8FF155-6B72-0E03-8B09-E772EFF61809}"/>
              </a:ext>
            </a:extLst>
          </p:cNvPr>
          <p:cNvSpPr/>
          <p:nvPr/>
        </p:nvSpPr>
        <p:spPr>
          <a:xfrm>
            <a:off x="1738313" y="1663700"/>
            <a:ext cx="1644650" cy="24050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D0D001-2B46-88B0-EADF-2FD6CC4FF37B}"/>
              </a:ext>
            </a:extLst>
          </p:cNvPr>
          <p:cNvSpPr/>
          <p:nvPr/>
        </p:nvSpPr>
        <p:spPr>
          <a:xfrm>
            <a:off x="3382963" y="1658938"/>
            <a:ext cx="1644650" cy="24034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EAEDAF-16A6-E370-2E15-DB4EFBF78B49}"/>
              </a:ext>
            </a:extLst>
          </p:cNvPr>
          <p:cNvSpPr/>
          <p:nvPr/>
        </p:nvSpPr>
        <p:spPr>
          <a:xfrm>
            <a:off x="5026025" y="1658938"/>
            <a:ext cx="1646238" cy="24034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9083D8-B62B-4143-07CD-FC7BDC844389}"/>
              </a:ext>
            </a:extLst>
          </p:cNvPr>
          <p:cNvSpPr/>
          <p:nvPr/>
        </p:nvSpPr>
        <p:spPr>
          <a:xfrm>
            <a:off x="6670675" y="1658938"/>
            <a:ext cx="1646238" cy="24034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75E179-A2EC-FC15-62C4-D684132458A1}"/>
              </a:ext>
            </a:extLst>
          </p:cNvPr>
          <p:cNvSpPr/>
          <p:nvPr/>
        </p:nvSpPr>
        <p:spPr>
          <a:xfrm>
            <a:off x="8315325" y="1652588"/>
            <a:ext cx="1646238" cy="24050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6"/>
          </a:p>
        </p:txBody>
      </p:sp>
      <p:pic>
        <p:nvPicPr>
          <p:cNvPr id="4111" name="Picture 16">
            <a:extLst>
              <a:ext uri="{FF2B5EF4-FFF2-40B4-BE49-F238E27FC236}">
                <a16:creationId xmlns:a16="http://schemas.microsoft.com/office/drawing/2014/main" id="{1DF3710D-CCD0-8C6F-EEAF-88069137F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512888"/>
            <a:ext cx="15033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7">
            <a:extLst>
              <a:ext uri="{FF2B5EF4-FFF2-40B4-BE49-F238E27FC236}">
                <a16:creationId xmlns:a16="http://schemas.microsoft.com/office/drawing/2014/main" id="{EBAF40A4-00E0-89C2-36D2-1F74D83BB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1512888"/>
            <a:ext cx="1503362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8">
            <a:extLst>
              <a:ext uri="{FF2B5EF4-FFF2-40B4-BE49-F238E27FC236}">
                <a16:creationId xmlns:a16="http://schemas.microsoft.com/office/drawing/2014/main" id="{A236914F-B327-62A8-AC9C-4FB53DDFC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0" y="1512888"/>
            <a:ext cx="15033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9">
            <a:extLst>
              <a:ext uri="{FF2B5EF4-FFF2-40B4-BE49-F238E27FC236}">
                <a16:creationId xmlns:a16="http://schemas.microsoft.com/office/drawing/2014/main" id="{E7A007C5-6DB1-02B0-C588-460E5209F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2888"/>
            <a:ext cx="15049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20">
            <a:extLst>
              <a:ext uri="{FF2B5EF4-FFF2-40B4-BE49-F238E27FC236}">
                <a16:creationId xmlns:a16="http://schemas.microsoft.com/office/drawing/2014/main" id="{3B368D26-BA78-4D22-8B93-252E73F9D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1512888"/>
            <a:ext cx="1503362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1">
            <a:extLst>
              <a:ext uri="{FF2B5EF4-FFF2-40B4-BE49-F238E27FC236}">
                <a16:creationId xmlns:a16="http://schemas.microsoft.com/office/drawing/2014/main" id="{3BC602CE-11A9-6A7B-C097-40AF3CB90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575" y="1512888"/>
            <a:ext cx="15033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8DED4E2-3918-0EE3-1911-FDDEF6E5473C}"/>
              </a:ext>
            </a:extLst>
          </p:cNvPr>
          <p:cNvSpPr txBox="1"/>
          <p:nvPr/>
        </p:nvSpPr>
        <p:spPr>
          <a:xfrm>
            <a:off x="1806575" y="1871663"/>
            <a:ext cx="1503363" cy="172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Prevention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Tobacco control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Diet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Physical activity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Sun protection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HPV vaccine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Limited alcohol use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Chemoprevention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1D80A9-2C18-1553-C209-82E6F8245D40}"/>
              </a:ext>
            </a:extLst>
          </p:cNvPr>
          <p:cNvSpPr txBox="1"/>
          <p:nvPr/>
        </p:nvSpPr>
        <p:spPr>
          <a:xfrm>
            <a:off x="3454400" y="1871663"/>
            <a:ext cx="1503363" cy="1647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Detection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Pap/HPV testing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Mammography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Fecal occult blood test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Colonoscopy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Lung cancer screening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1C83B0-7AE2-4BD9-C5C2-881908BC57C0}"/>
              </a:ext>
            </a:extLst>
          </p:cNvPr>
          <p:cNvSpPr txBox="1"/>
          <p:nvPr/>
        </p:nvSpPr>
        <p:spPr>
          <a:xfrm>
            <a:off x="5102225" y="1871663"/>
            <a:ext cx="1503363" cy="877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Diagnosis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Shared and informed decision making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AE68A7D-1C66-6110-4D8C-7783140A114E}"/>
              </a:ext>
            </a:extLst>
          </p:cNvPr>
          <p:cNvSpPr txBox="1"/>
          <p:nvPr/>
        </p:nvSpPr>
        <p:spPr>
          <a:xfrm>
            <a:off x="6748463" y="1871663"/>
            <a:ext cx="1504950" cy="145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Treatment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Curative treatment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Non-curative treatment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Adherence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Symptom management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EFCCC0-D175-14D7-D8D0-45AA051434D2}"/>
              </a:ext>
            </a:extLst>
          </p:cNvPr>
          <p:cNvSpPr txBox="1"/>
          <p:nvPr/>
        </p:nvSpPr>
        <p:spPr>
          <a:xfrm>
            <a:off x="8396288" y="1871663"/>
            <a:ext cx="1504950" cy="91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Survivorship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Coping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Health promotion </a:t>
            </a:r>
            <a:br>
              <a:rPr lang="en-US" sz="1000" dirty="0">
                <a:latin typeface="Arial" charset="0"/>
                <a:ea typeface="Arial" charset="0"/>
                <a:cs typeface="Arial" charset="0"/>
              </a:rPr>
            </a:b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for survivors</a:t>
            </a:r>
          </a:p>
        </p:txBody>
      </p:sp>
      <p:sp>
        <p:nvSpPr>
          <p:cNvPr id="4122" name="Rectangle 7">
            <a:extLst>
              <a:ext uri="{FF2B5EF4-FFF2-40B4-BE49-F238E27FC236}">
                <a16:creationId xmlns:a16="http://schemas.microsoft.com/office/drawing/2014/main" id="{DFB0C7FC-818E-B2D1-366C-AFCE1E59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7825" y="7485063"/>
            <a:ext cx="457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>
                <a:latin typeface="Arial" panose="020B0604020202020204" pitchFamily="34" charset="0"/>
                <a:cs typeface="Arial" panose="020B0604020202020204" pitchFamily="34" charset="0"/>
              </a:rPr>
              <a:t>Adapted from David B. Abrams, Brown University School of Medicine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E9F536-901B-B795-E5FF-4DD55502D2C2}"/>
              </a:ext>
            </a:extLst>
          </p:cNvPr>
          <p:cNvSpPr txBox="1"/>
          <p:nvPr/>
        </p:nvSpPr>
        <p:spPr>
          <a:xfrm>
            <a:off x="158750" y="1871663"/>
            <a:ext cx="1493838" cy="2116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1A5571"/>
                </a:solidFill>
                <a:latin typeface="Arial" charset="0"/>
                <a:ea typeface="Arial" charset="0"/>
                <a:cs typeface="Arial" charset="0"/>
              </a:rPr>
              <a:t>Etiology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Environmental factors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Genetic factors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Gene-environment interactions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Medication (or pharmaceutical exposure)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Infectious agents</a:t>
            </a:r>
          </a:p>
          <a:p>
            <a:pPr marL="171450" indent="-171450" defTabSz="1018824" eaLnBrk="1" fontAlgn="auto" hangingPunct="1"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Health behaviors</a:t>
            </a: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60EE2C4A-B211-F61E-8FBF-6FB0AFB61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373" y="5235039"/>
            <a:ext cx="3549865" cy="15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800"/>
              </a:spcAft>
            </a:pPr>
            <a:r>
              <a:rPr lang="en-US" altLang="en-US" sz="1400" b="1" u="sng" dirty="0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ASPO’s Additional Crosscutting Areas: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 dirty="0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 dirty="0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Engagement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 dirty="0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Science</a:t>
            </a:r>
          </a:p>
          <a:p>
            <a:pPr algn="ctr" eaLnBrk="1" hangingPunct="1">
              <a:spcAft>
                <a:spcPts val="800"/>
              </a:spcAft>
            </a:pPr>
            <a:r>
              <a:rPr lang="en-US" altLang="en-US" sz="1400" b="1" dirty="0">
                <a:solidFill>
                  <a:srgbClr val="A82F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Prediction Modeling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8759</TotalTime>
  <Words>113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Kortney Incorvaia</cp:lastModifiedBy>
  <cp:revision>16</cp:revision>
  <dcterms:created xsi:type="dcterms:W3CDTF">2017-10-02T17:43:23Z</dcterms:created>
  <dcterms:modified xsi:type="dcterms:W3CDTF">2025-07-21T13:14:03Z</dcterms:modified>
</cp:coreProperties>
</file>