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0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83BC7B-2ED5-42B9-96DB-41215FFE39C7}"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102586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3BC7B-2ED5-42B9-96DB-41215FFE39C7}"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426916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3BC7B-2ED5-42B9-96DB-41215FFE39C7}"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259015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3BC7B-2ED5-42B9-96DB-41215FFE39C7}"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137259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83BC7B-2ED5-42B9-96DB-41215FFE39C7}"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256389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83BC7B-2ED5-42B9-96DB-41215FFE39C7}"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59182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83BC7B-2ED5-42B9-96DB-41215FFE39C7}"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407477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83BC7B-2ED5-42B9-96DB-41215FFE39C7}"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114442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3BC7B-2ED5-42B9-96DB-41215FFE39C7}"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69890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83BC7B-2ED5-42B9-96DB-41215FFE39C7}"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909352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83BC7B-2ED5-42B9-96DB-41215FFE39C7}"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74FA4-48A2-4257-B8C2-9B6AFC41BC1D}" type="slidenum">
              <a:rPr lang="en-US" smtClean="0"/>
              <a:t>‹#›</a:t>
            </a:fld>
            <a:endParaRPr lang="en-US"/>
          </a:p>
        </p:txBody>
      </p:sp>
    </p:spTree>
    <p:extLst>
      <p:ext uri="{BB962C8B-B14F-4D97-AF65-F5344CB8AC3E}">
        <p14:creationId xmlns:p14="http://schemas.microsoft.com/office/powerpoint/2010/main" val="419492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3BC7B-2ED5-42B9-96DB-41215FFE39C7}" type="datetimeFigureOut">
              <a:rPr lang="en-US" smtClean="0"/>
              <a:t>12/11/2019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74FA4-48A2-4257-B8C2-9B6AFC41BC1D}" type="slidenum">
              <a:rPr lang="en-US" smtClean="0"/>
              <a:t>‹#›</a:t>
            </a:fld>
            <a:endParaRPr lang="en-US"/>
          </a:p>
        </p:txBody>
      </p:sp>
    </p:spTree>
    <p:extLst>
      <p:ext uri="{BB962C8B-B14F-4D97-AF65-F5344CB8AC3E}">
        <p14:creationId xmlns:p14="http://schemas.microsoft.com/office/powerpoint/2010/main" val="1801354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cwru.zoom.us/j/110399540"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434CB8-654D-41D0-A513-E1F92F9BF699}"/>
              </a:ext>
            </a:extLst>
          </p:cNvPr>
          <p:cNvSpPr txBox="1"/>
          <p:nvPr/>
        </p:nvSpPr>
        <p:spPr>
          <a:xfrm>
            <a:off x="720969" y="422031"/>
            <a:ext cx="5704998" cy="1369606"/>
          </a:xfrm>
          <a:prstGeom prst="rect">
            <a:avLst/>
          </a:prstGeom>
          <a:noFill/>
        </p:spPr>
        <p:txBody>
          <a:bodyPr wrap="square" rtlCol="0">
            <a:spAutoFit/>
          </a:bodyPr>
          <a:lstStyle/>
          <a:p>
            <a:r>
              <a:rPr lang="en-US" sz="1600" i="1" dirty="0"/>
              <a:t>ASPO Survivorship, Health Outcomes &amp; Comparative Effectiveness </a:t>
            </a:r>
            <a:br>
              <a:rPr lang="en-US" sz="1600" i="1" dirty="0"/>
            </a:br>
            <a:r>
              <a:rPr lang="en-US" sz="1600" i="1" dirty="0"/>
              <a:t>Research Special Interest Group presents:</a:t>
            </a:r>
            <a:r>
              <a:rPr lang="en-US" sz="2000" i="1" dirty="0"/>
              <a:t/>
            </a:r>
            <a:br>
              <a:rPr lang="en-US" sz="2000" i="1" dirty="0"/>
            </a:br>
            <a:r>
              <a:rPr lang="en-US" sz="300" dirty="0"/>
              <a:t/>
            </a:r>
            <a:br>
              <a:rPr lang="en-US" sz="300" dirty="0"/>
            </a:br>
            <a:r>
              <a:rPr lang="en-US" sz="2400" b="1" dirty="0"/>
              <a:t>Meta-</a:t>
            </a:r>
            <a:r>
              <a:rPr lang="en-US" sz="2400" b="1" dirty="0" err="1"/>
              <a:t>vivors</a:t>
            </a:r>
            <a:r>
              <a:rPr lang="en-US" sz="2400" b="1" dirty="0"/>
              <a:t>: Enhancing survivorship care </a:t>
            </a:r>
            <a:br>
              <a:rPr lang="en-US" sz="2400" b="1" dirty="0"/>
            </a:br>
            <a:r>
              <a:rPr lang="en-US" sz="2400" b="1" dirty="0"/>
              <a:t>for survivors with metastatic disease</a:t>
            </a:r>
            <a:endParaRPr lang="en-US" sz="2400" dirty="0"/>
          </a:p>
        </p:txBody>
      </p:sp>
      <p:sp>
        <p:nvSpPr>
          <p:cNvPr id="5" name="TextBox 4">
            <a:extLst>
              <a:ext uri="{FF2B5EF4-FFF2-40B4-BE49-F238E27FC236}">
                <a16:creationId xmlns:a16="http://schemas.microsoft.com/office/drawing/2014/main" id="{AD965FCF-8108-4222-849F-AD248D8294D8}"/>
              </a:ext>
            </a:extLst>
          </p:cNvPr>
          <p:cNvSpPr txBox="1"/>
          <p:nvPr/>
        </p:nvSpPr>
        <p:spPr>
          <a:xfrm>
            <a:off x="717321" y="1791637"/>
            <a:ext cx="8149842" cy="954107"/>
          </a:xfrm>
          <a:prstGeom prst="rect">
            <a:avLst/>
          </a:prstGeom>
          <a:noFill/>
        </p:spPr>
        <p:txBody>
          <a:bodyPr wrap="square" rtlCol="0">
            <a:spAutoFit/>
          </a:bodyPr>
          <a:lstStyle/>
          <a:p>
            <a:r>
              <a:rPr lang="en-US" sz="1400" i="1" dirty="0"/>
              <a:t>Thanks to advances in cancer therapies, including the advent of immunotherapy, many survivors are now living longer with metastatic disease. A comprehensive understanding of survivorship care for survivors with metastatic disease is needed. This webinar will present an overview of research on the experiences that patients with metastatic cancer survivors face, and then will present on the experiences of two survivors.</a:t>
            </a:r>
            <a:endParaRPr lang="en-US" sz="1400" dirty="0"/>
          </a:p>
        </p:txBody>
      </p:sp>
      <p:sp>
        <p:nvSpPr>
          <p:cNvPr id="6" name="TextBox 5">
            <a:extLst>
              <a:ext uri="{FF2B5EF4-FFF2-40B4-BE49-F238E27FC236}">
                <a16:creationId xmlns:a16="http://schemas.microsoft.com/office/drawing/2014/main" id="{7F3DFD32-50C1-4D26-8817-46F4305FA4F9}"/>
              </a:ext>
            </a:extLst>
          </p:cNvPr>
          <p:cNvSpPr txBox="1"/>
          <p:nvPr/>
        </p:nvSpPr>
        <p:spPr>
          <a:xfrm>
            <a:off x="720969" y="2683387"/>
            <a:ext cx="7825154" cy="923330"/>
          </a:xfrm>
          <a:prstGeom prst="rect">
            <a:avLst/>
          </a:prstGeom>
          <a:noFill/>
        </p:spPr>
        <p:txBody>
          <a:bodyPr wrap="square" rtlCol="0">
            <a:spAutoFit/>
          </a:bodyPr>
          <a:lstStyle/>
          <a:p>
            <a:r>
              <a:rPr lang="en-US" b="1" dirty="0"/>
              <a:t>Date: </a:t>
            </a:r>
            <a:r>
              <a:rPr lang="en-US" dirty="0"/>
              <a:t>January 22, 2020</a:t>
            </a:r>
          </a:p>
          <a:p>
            <a:r>
              <a:rPr lang="en-US" b="1" dirty="0"/>
              <a:t>Time: </a:t>
            </a:r>
            <a:r>
              <a:rPr lang="en-US" dirty="0"/>
              <a:t>3:00pm-4:00pm ET</a:t>
            </a:r>
          </a:p>
          <a:p>
            <a:r>
              <a:rPr lang="en-US" b="1" dirty="0"/>
              <a:t>Link: </a:t>
            </a:r>
            <a:r>
              <a:rPr lang="en-US" u="sng" dirty="0">
                <a:hlinkClick r:id="rId2"/>
              </a:rPr>
              <a:t>https://cwru.zoom.us/j/110399540</a:t>
            </a:r>
            <a:endParaRPr lang="en-US" dirty="0"/>
          </a:p>
        </p:txBody>
      </p:sp>
      <p:sp>
        <p:nvSpPr>
          <p:cNvPr id="7" name="TextBox 6">
            <a:extLst>
              <a:ext uri="{FF2B5EF4-FFF2-40B4-BE49-F238E27FC236}">
                <a16:creationId xmlns:a16="http://schemas.microsoft.com/office/drawing/2014/main" id="{F1E2451A-7618-4F5E-8FAF-2B1760EE26EB}"/>
              </a:ext>
            </a:extLst>
          </p:cNvPr>
          <p:cNvSpPr txBox="1"/>
          <p:nvPr/>
        </p:nvSpPr>
        <p:spPr>
          <a:xfrm>
            <a:off x="615122" y="5697305"/>
            <a:ext cx="1824403" cy="954107"/>
          </a:xfrm>
          <a:prstGeom prst="rect">
            <a:avLst/>
          </a:prstGeom>
          <a:noFill/>
        </p:spPr>
        <p:txBody>
          <a:bodyPr wrap="square" rtlCol="0">
            <a:spAutoFit/>
          </a:bodyPr>
          <a:lstStyle/>
          <a:p>
            <a:pPr algn="ctr"/>
            <a:r>
              <a:rPr lang="en-US" sz="1400" b="1" dirty="0"/>
              <a:t>Deb Mayer, PhD, RN, AOCN, FAAN</a:t>
            </a:r>
          </a:p>
          <a:p>
            <a:pPr algn="ctr"/>
            <a:r>
              <a:rPr lang="en-US" sz="1400" dirty="0"/>
              <a:t>University of North Carolina at Chapel Hill</a:t>
            </a:r>
          </a:p>
        </p:txBody>
      </p:sp>
      <p:sp>
        <p:nvSpPr>
          <p:cNvPr id="10" name="TextBox 9">
            <a:extLst>
              <a:ext uri="{FF2B5EF4-FFF2-40B4-BE49-F238E27FC236}">
                <a16:creationId xmlns:a16="http://schemas.microsoft.com/office/drawing/2014/main" id="{8A66254E-3B59-45C4-8A36-F71868404DA9}"/>
              </a:ext>
            </a:extLst>
          </p:cNvPr>
          <p:cNvSpPr txBox="1"/>
          <p:nvPr/>
        </p:nvSpPr>
        <p:spPr>
          <a:xfrm>
            <a:off x="2791332" y="5697305"/>
            <a:ext cx="1824404" cy="738664"/>
          </a:xfrm>
          <a:prstGeom prst="rect">
            <a:avLst/>
          </a:prstGeom>
          <a:noFill/>
        </p:spPr>
        <p:txBody>
          <a:bodyPr wrap="square" rtlCol="0">
            <a:spAutoFit/>
          </a:bodyPr>
          <a:lstStyle/>
          <a:p>
            <a:pPr algn="ctr"/>
            <a:r>
              <a:rPr lang="en-US" sz="1400" b="1" dirty="0"/>
              <a:t>Paul Jacobsen, PhD</a:t>
            </a:r>
          </a:p>
          <a:p>
            <a:pPr algn="ctr"/>
            <a:r>
              <a:rPr lang="en-US" sz="1400" dirty="0"/>
              <a:t>National Cancer Institute</a:t>
            </a:r>
          </a:p>
        </p:txBody>
      </p:sp>
      <p:sp>
        <p:nvSpPr>
          <p:cNvPr id="11" name="TextBox 10">
            <a:extLst>
              <a:ext uri="{FF2B5EF4-FFF2-40B4-BE49-F238E27FC236}">
                <a16:creationId xmlns:a16="http://schemas.microsoft.com/office/drawing/2014/main" id="{08C91B23-08FC-48C1-BBC7-2C9D110E7725}"/>
              </a:ext>
            </a:extLst>
          </p:cNvPr>
          <p:cNvSpPr txBox="1"/>
          <p:nvPr/>
        </p:nvSpPr>
        <p:spPr>
          <a:xfrm>
            <a:off x="5031287" y="5706462"/>
            <a:ext cx="1696915" cy="523220"/>
          </a:xfrm>
          <a:prstGeom prst="rect">
            <a:avLst/>
          </a:prstGeom>
          <a:noFill/>
        </p:spPr>
        <p:txBody>
          <a:bodyPr wrap="square" rtlCol="0">
            <a:spAutoFit/>
          </a:bodyPr>
          <a:lstStyle/>
          <a:p>
            <a:pPr algn="ctr"/>
            <a:r>
              <a:rPr lang="en-US" sz="1400" b="1" dirty="0"/>
              <a:t>Thomas Smith, MD</a:t>
            </a:r>
          </a:p>
          <a:p>
            <a:pPr algn="ctr"/>
            <a:r>
              <a:rPr lang="en-US" sz="1400" dirty="0"/>
              <a:t>Johns Hopkins </a:t>
            </a:r>
          </a:p>
        </p:txBody>
      </p:sp>
      <p:sp>
        <p:nvSpPr>
          <p:cNvPr id="12" name="TextBox 11">
            <a:extLst>
              <a:ext uri="{FF2B5EF4-FFF2-40B4-BE49-F238E27FC236}">
                <a16:creationId xmlns:a16="http://schemas.microsoft.com/office/drawing/2014/main" id="{F523F7E1-F787-4F5E-835A-B669F1DAD98B}"/>
              </a:ext>
            </a:extLst>
          </p:cNvPr>
          <p:cNvSpPr txBox="1"/>
          <p:nvPr/>
        </p:nvSpPr>
        <p:spPr>
          <a:xfrm>
            <a:off x="7042759" y="5706462"/>
            <a:ext cx="1824404" cy="954107"/>
          </a:xfrm>
          <a:prstGeom prst="rect">
            <a:avLst/>
          </a:prstGeom>
          <a:noFill/>
        </p:spPr>
        <p:txBody>
          <a:bodyPr wrap="square" rtlCol="0">
            <a:spAutoFit/>
          </a:bodyPr>
          <a:lstStyle/>
          <a:p>
            <a:pPr algn="ctr"/>
            <a:r>
              <a:rPr lang="en-US" sz="1400" b="1" dirty="0"/>
              <a:t>Amy Berman, </a:t>
            </a:r>
          </a:p>
          <a:p>
            <a:pPr algn="ctr"/>
            <a:r>
              <a:rPr lang="en-US" sz="1400" dirty="0"/>
              <a:t>RN, LHD, FAAN</a:t>
            </a:r>
            <a:br>
              <a:rPr lang="en-US" sz="1400" dirty="0"/>
            </a:br>
            <a:r>
              <a:rPr lang="en-US" sz="1400" dirty="0"/>
              <a:t>John A. Hartford Foundation</a:t>
            </a:r>
          </a:p>
        </p:txBody>
      </p:sp>
      <p:pic>
        <p:nvPicPr>
          <p:cNvPr id="2" name="Picture 1">
            <a:extLst>
              <a:ext uri="{FF2B5EF4-FFF2-40B4-BE49-F238E27FC236}">
                <a16:creationId xmlns:a16="http://schemas.microsoft.com/office/drawing/2014/main" id="{FB0BBE65-9116-4FE1-B0E2-D343109535A3}"/>
              </a:ext>
            </a:extLst>
          </p:cNvPr>
          <p:cNvPicPr>
            <a:picLocks noChangeAspect="1"/>
          </p:cNvPicPr>
          <p:nvPr/>
        </p:nvPicPr>
        <p:blipFill>
          <a:blip r:embed="rId3"/>
          <a:stretch>
            <a:fillRect/>
          </a:stretch>
        </p:blipFill>
        <p:spPr>
          <a:xfrm>
            <a:off x="843851" y="3681549"/>
            <a:ext cx="1517904" cy="1897380"/>
          </a:xfrm>
          <a:prstGeom prst="rect">
            <a:avLst/>
          </a:prstGeom>
        </p:spPr>
      </p:pic>
      <p:pic>
        <p:nvPicPr>
          <p:cNvPr id="1026" name="Picture 2" descr="Photo of Dr. Thomas J Smith, M.D.">
            <a:extLst>
              <a:ext uri="{FF2B5EF4-FFF2-40B4-BE49-F238E27FC236}">
                <a16:creationId xmlns:a16="http://schemas.microsoft.com/office/drawing/2014/main" id="{9EA4434A-D059-4AD7-9E10-70E4298C107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5118317" y="3681251"/>
            <a:ext cx="1517904" cy="18973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healthcaredelivery.cancer.gov/images/staff/jacobsen.jpg">
            <a:extLst>
              <a:ext uri="{FF2B5EF4-FFF2-40B4-BE49-F238E27FC236}">
                <a16:creationId xmlns:a16="http://schemas.microsoft.com/office/drawing/2014/main" id="{EA9478E2-9A78-481B-B45A-D410B60F339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1190" b="5425"/>
          <a:stretch/>
        </p:blipFill>
        <p:spPr bwMode="auto">
          <a:xfrm>
            <a:off x="2917819" y="3681250"/>
            <a:ext cx="1516963" cy="18973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my Berman, RN, LHD, FAAN">
            <a:extLst>
              <a:ext uri="{FF2B5EF4-FFF2-40B4-BE49-F238E27FC236}">
                <a16:creationId xmlns:a16="http://schemas.microsoft.com/office/drawing/2014/main" id="{AD86BF82-9A99-4A87-B099-34F275589FF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020" r="10867" b="6109"/>
          <a:stretch/>
        </p:blipFill>
        <p:spPr bwMode="auto">
          <a:xfrm>
            <a:off x="7143753" y="3681251"/>
            <a:ext cx="1517904" cy="18973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A5BDEDB-2A4F-459B-BE8D-5F79145A9F61}"/>
              </a:ext>
            </a:extLst>
          </p:cNvPr>
          <p:cNvPicPr>
            <a:picLocks noChangeAspect="1"/>
          </p:cNvPicPr>
          <p:nvPr/>
        </p:nvPicPr>
        <p:blipFill>
          <a:blip r:embed="rId7"/>
          <a:stretch>
            <a:fillRect/>
          </a:stretch>
        </p:blipFill>
        <p:spPr>
          <a:xfrm>
            <a:off x="6906236" y="107368"/>
            <a:ext cx="1371600" cy="1676400"/>
          </a:xfrm>
          <a:prstGeom prst="rect">
            <a:avLst/>
          </a:prstGeom>
        </p:spPr>
      </p:pic>
    </p:spTree>
    <p:extLst>
      <p:ext uri="{BB962C8B-B14F-4D97-AF65-F5344CB8AC3E}">
        <p14:creationId xmlns:p14="http://schemas.microsoft.com/office/powerpoint/2010/main" val="2091208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TotalTime>
  <Words>128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Erin (NIH/NCI) [C]</dc:creator>
  <cp:lastModifiedBy>Eileen M. McGuine</cp:lastModifiedBy>
  <cp:revision>10</cp:revision>
  <dcterms:created xsi:type="dcterms:W3CDTF">2018-12-03T14:17:11Z</dcterms:created>
  <dcterms:modified xsi:type="dcterms:W3CDTF">2019-12-11T17:49:39Z</dcterms:modified>
</cp:coreProperties>
</file>